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3"/>
  </p:notesMasterIdLst>
  <p:sldIdLst>
    <p:sldId id="256" r:id="rId2"/>
    <p:sldId id="257" r:id="rId3"/>
    <p:sldId id="267" r:id="rId4"/>
    <p:sldId id="260" r:id="rId5"/>
    <p:sldId id="272" r:id="rId6"/>
    <p:sldId id="274" r:id="rId7"/>
    <p:sldId id="270" r:id="rId8"/>
    <p:sldId id="277" r:id="rId9"/>
    <p:sldId id="268" r:id="rId10"/>
    <p:sldId id="278" r:id="rId11"/>
    <p:sldId id="279" r:id="rId12"/>
  </p:sldIdLst>
  <p:sldSz cx="9144000" cy="5143500" type="screen16x9"/>
  <p:notesSz cx="6858000" cy="9144000"/>
  <p:embeddedFontLst>
    <p:embeddedFont>
      <p:font typeface="KoPub돋움체 Bold" panose="02020603020101020101" pitchFamily="18" charset="-127"/>
      <p:regular r:id="rId14"/>
    </p:embeddedFont>
    <p:embeddedFont>
      <p:font typeface="KoPub돋움체 Light" panose="02020603020101020101" pitchFamily="18" charset="-127"/>
      <p:regular r:id="rId15"/>
    </p:embeddedFont>
    <p:embeddedFont>
      <p:font typeface="KoPub돋움체 Medium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>
        <p:scale>
          <a:sx n="75" d="100"/>
          <a:sy n="75" d="100"/>
        </p:scale>
        <p:origin x="1445" y="52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21961acd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21961acd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21961acd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21961acd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92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21961acd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21961acd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21961acd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21961acd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132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21961acd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21961acd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457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21961acd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21961acd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590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1cfc424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1cfc424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4749-EAC7-81DE-DDD7-9538851D6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F028ED-5978-75FB-2639-66CCA531B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FDF43-86C3-B5DF-E16B-8E6A768B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31297-4180-83AA-6517-677B2432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1A241F-4B19-2F89-89B1-F26DE4FB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15393719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E4A23-9FF9-D11C-092C-04348913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2E7DC5-E46C-E0B7-663E-17E3E7B38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9E298B-124C-CD51-D3AB-CE153EB8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4F540F-F044-D997-A966-8E487E6B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49C3F-EACB-7BC8-397E-3D567797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1700064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EAFBC0-7881-8B3D-5962-C0238597D6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F0B538-4E57-01F2-EC59-1510D4D98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C7DDF-0433-44AC-7FA9-752E35A6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9F3A2-3A75-59AB-CC6D-F3CDE860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718F6-D96B-5732-4DF3-52C889F4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7655404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45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DDB40-5A79-9C76-688A-F5558CA1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2A32D-D238-1FA1-83D7-4C2F2D08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7902EA-24D2-57E6-4CA8-7EE5909E2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63023-C6BE-C3E1-1096-366A1A4A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6CA13-D956-BB15-B4FD-9A4782C0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6178194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FDF08-52DD-9E3D-FDCE-1F11FBEE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627571-9C08-6C69-20FC-6B4219C03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AA14EA-0AD0-8942-1D57-70DC3017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A3E84-BC7B-AEF5-B597-6E62865B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76EE6-EA10-933A-4346-7BD0357AD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2864094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8A4E1-4B51-E152-4187-DD6BD35F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F444F-9490-F5A8-A66F-5F5301385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B0B55C-F0EA-D29E-977D-2149F932F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E0A440-F5DA-0562-BC20-D1ACB81E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EE08EC-2519-14C6-FCED-F813DE67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6B62FF-3167-7FC9-5423-142AB9CA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158919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FFEFB-27B5-4845-2B86-371969A8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53D19-13E9-99BE-5892-50282C2B6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338185-552B-8F2A-BAFA-AD338119B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C52739-BD1F-AA14-94FE-3CF2AE595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A438CD-8BD8-1FDE-5B2D-E58BF894AC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199DBA-5FEB-90D1-B55B-0B49185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1A7C50-FFBE-D0D5-3373-A73BD13DD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BA5ABB-A216-0C0C-6390-98CDDE69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9722046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54442-065E-A0DD-51D3-DB737954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DEDC38-1D40-16E0-E5CE-E845E147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033C6E-3911-B0C0-2C49-11D5B5FEB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93F5DA-5D14-2983-1AED-0B66BDBB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1767348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12ADA3-0E32-745D-A19A-6FCFEFCA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F501E9-9D32-7159-03A7-9AA793BB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DF1508-C93B-5004-EBCE-F68F8E4F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4232819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BC9B5-ED63-FE4A-8A71-71DB4EBE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B502A3-74D2-6D86-0645-AF713D8E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CF0F96-9F09-AC48-9C2D-13310D7F8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240767-CE43-1DCB-A601-3F5D3697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023516-9172-0691-B170-8ACED23C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310E4E-EA30-9C06-054E-FD09243B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8457707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F75EC-E40A-B5FC-119C-BECAE8D8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9DE0B2-8BA8-B4A6-B7D4-1A3D365E7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39020F-0D66-C22C-EC4C-AC0DE21A0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D249FC-22F4-87B9-BD30-55DF4AF9D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BE7F7D-CB83-0C12-4FCF-4F08CE2D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2B612D-2423-1A06-0CFF-894D01B2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621533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BDA5AC-7531-71CA-AA5A-27A3EEE1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AF8190-B405-9471-10A8-A5C516B4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C1C54E-7F79-F150-983C-E668B2969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2CCDC-C4D8-4433-8A04-E1D5C1D1FA5C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BD097F-C0A0-D84F-361F-B0B5751B7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B64FA-1C2F-4674-C5DF-C6F16178C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21940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8;p13">
            <a:extLst>
              <a:ext uri="{FF2B5EF4-FFF2-40B4-BE49-F238E27FC236}">
                <a16:creationId xmlns:a16="http://schemas.microsoft.com/office/drawing/2014/main" id="{2C2941E5-243F-885C-976B-FCDA85FC2B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프로젝트명</a:t>
            </a:r>
            <a:endParaRPr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D195E40-EAF5-9BEC-B105-4CD6B7505C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8EF208-6922-686E-5F06-5EAC5C484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A0B257-5E27-8ABC-9D59-BDE417BC2121}"/>
              </a:ext>
            </a:extLst>
          </p:cNvPr>
          <p:cNvSpPr txBox="1"/>
          <p:nvPr/>
        </p:nvSpPr>
        <p:spPr>
          <a:xfrm>
            <a:off x="8055827" y="3177594"/>
            <a:ext cx="103334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삼일천하</a:t>
            </a:r>
            <a:r>
              <a:rPr lang="en-US" altLang="ko-KR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pPr algn="ct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이명찬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강수현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김태현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박주희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서영수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조우현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조한나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9AD3C91-5009-C301-5B29-11C2126643B0}"/>
              </a:ext>
            </a:extLst>
          </p:cNvPr>
          <p:cNvGrpSpPr/>
          <p:nvPr/>
        </p:nvGrpSpPr>
        <p:grpSpPr>
          <a:xfrm>
            <a:off x="164454" y="136621"/>
            <a:ext cx="7953633" cy="535200"/>
            <a:chOff x="164454" y="136621"/>
            <a:chExt cx="7953633" cy="535200"/>
          </a:xfrm>
        </p:grpSpPr>
        <p:sp>
          <p:nvSpPr>
            <p:cNvPr id="3" name="Google Shape;95;p14">
              <a:extLst>
                <a:ext uri="{FF2B5EF4-FFF2-40B4-BE49-F238E27FC236}">
                  <a16:creationId xmlns:a16="http://schemas.microsoft.com/office/drawing/2014/main" id="{F8535616-2B46-EFF8-B5EB-6F0113F6E68B}"/>
                </a:ext>
              </a:extLst>
            </p:cNvPr>
            <p:cNvSpPr txBox="1">
              <a:spLocks/>
            </p:cNvSpPr>
            <p:nvPr/>
          </p:nvSpPr>
          <p:spPr>
            <a:xfrm>
              <a:off x="164454" y="136621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lvl="0" algn="l" defTabSz="685800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XR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2B90BDD-3D0E-9036-E133-FDEFE9CD903C}"/>
                </a:ext>
              </a:extLst>
            </p:cNvPr>
            <p:cNvCxnSpPr/>
            <p:nvPr/>
          </p:nvCxnSpPr>
          <p:spPr>
            <a:xfrm>
              <a:off x="238795" y="577924"/>
              <a:ext cx="787929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8DC7C9-6CEC-8401-2644-351889FAE89F}"/>
              </a:ext>
            </a:extLst>
          </p:cNvPr>
          <p:cNvSpPr txBox="1"/>
          <p:nvPr/>
        </p:nvSpPr>
        <p:spPr>
          <a:xfrm>
            <a:off x="164454" y="671821"/>
            <a:ext cx="42373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</a:t>
            </a:r>
            <a:r>
              <a:rPr lang="ko-KR" altLang="en-US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기능구현</a:t>
            </a:r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기획에 맞는 씬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UI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전체적 플로우 구현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씬에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따른 상호작용 및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상호작용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전환에 따른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씨네머신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입력하여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전송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플레이어 및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구현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사진 업로드 및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데이터 전송 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분석결과를 전체적인 컨셉으로 적용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그림 10" descr="텍스트, 실내, 장식이(가) 표시된 사진&#10;&#10;자동 생성된 설명">
            <a:extLst>
              <a:ext uri="{FF2B5EF4-FFF2-40B4-BE49-F238E27FC236}">
                <a16:creationId xmlns:a16="http://schemas.microsoft.com/office/drawing/2014/main" id="{88DAE936-4FB8-66FF-4CA3-F861B5998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28" y="2948182"/>
            <a:ext cx="1808400" cy="1006676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21DC4B7-086C-52A5-ECC7-179057457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366" y="2948182"/>
            <a:ext cx="1810325" cy="10066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6B80AE-B5F3-7AA0-59F2-089AE868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27" y="819306"/>
            <a:ext cx="1815159" cy="1006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CCB570-1DF6-2089-8658-9A4887FA8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733" y="819307"/>
            <a:ext cx="1808400" cy="1006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865866-88B3-03D4-F157-ED73301C6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26" y="1946185"/>
            <a:ext cx="1815159" cy="1014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6CB5CD-74C6-945B-E931-8113A9BA1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694" y="3074041"/>
            <a:ext cx="1823396" cy="1014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AADA1B2-97A4-58B4-FA48-4FC3FFCF0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769" y="1946185"/>
            <a:ext cx="1817536" cy="10142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DC14E6B-C90B-B10F-F327-2987D17091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8366" y="4026022"/>
            <a:ext cx="1823396" cy="10134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765DD0-9B25-BD2D-0E72-9EFA17DAA2B6}"/>
              </a:ext>
            </a:extLst>
          </p:cNvPr>
          <p:cNvSpPr txBox="1"/>
          <p:nvPr/>
        </p:nvSpPr>
        <p:spPr>
          <a:xfrm>
            <a:off x="340894" y="4232864"/>
            <a:ext cx="22878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오늘 하루 있었던 내용을 적으면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사진을 통해 분석한 감정에 기반하여</a:t>
            </a:r>
            <a:endParaRPr lang="en-US" altLang="ko-KR" sz="1000" dirty="0"/>
          </a:p>
          <a:p>
            <a:r>
              <a:rPr lang="ko-KR" altLang="en-US" sz="1000" dirty="0" err="1"/>
              <a:t>챗봇이</a:t>
            </a:r>
            <a:r>
              <a:rPr lang="ko-KR" altLang="en-US" sz="1000" dirty="0"/>
              <a:t> 그에 맞는 대화를 시작함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475ACD-D334-4C3B-FA00-70439260E661}"/>
              </a:ext>
            </a:extLst>
          </p:cNvPr>
          <p:cNvSpPr txBox="1"/>
          <p:nvPr/>
        </p:nvSpPr>
        <p:spPr>
          <a:xfrm>
            <a:off x="4742239" y="4201897"/>
            <a:ext cx="3836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사용자로부터 성별</a:t>
            </a:r>
            <a:r>
              <a:rPr lang="en-US" altLang="ko-KR" sz="1000" dirty="0"/>
              <a:t>, </a:t>
            </a:r>
            <a:r>
              <a:rPr lang="ko-KR" altLang="en-US" sz="1000" dirty="0"/>
              <a:t>연령</a:t>
            </a:r>
            <a:r>
              <a:rPr lang="en-US" altLang="ko-KR" sz="1000" dirty="0"/>
              <a:t>, </a:t>
            </a:r>
            <a:r>
              <a:rPr lang="ko-KR" altLang="en-US" sz="1000" dirty="0"/>
              <a:t>닉네임 등을 받고</a:t>
            </a:r>
            <a:r>
              <a:rPr lang="en-US" altLang="ko-KR" sz="1000" dirty="0"/>
              <a:t>, </a:t>
            </a:r>
            <a:r>
              <a:rPr lang="ko-KR" altLang="en-US" sz="1000" dirty="0"/>
              <a:t>분석 데이터로 전달</a:t>
            </a:r>
            <a:endParaRPr lang="en-US" altLang="ko-KR" sz="1000" dirty="0"/>
          </a:p>
          <a:p>
            <a:r>
              <a:rPr lang="ko-KR" altLang="en-US" sz="1000" dirty="0"/>
              <a:t>현재 자신의 기분을 담은 사진을 업로드하여</a:t>
            </a:r>
            <a:endParaRPr lang="en-US" altLang="ko-KR" sz="1000" dirty="0"/>
          </a:p>
          <a:p>
            <a:r>
              <a:rPr lang="ko-KR" altLang="en-US" sz="1000" dirty="0"/>
              <a:t>분석결과를 전체적인 컨셉으로 적용</a:t>
            </a:r>
          </a:p>
        </p:txBody>
      </p:sp>
    </p:spTree>
    <p:extLst>
      <p:ext uri="{BB962C8B-B14F-4D97-AF65-F5344CB8AC3E}">
        <p14:creationId xmlns:p14="http://schemas.microsoft.com/office/powerpoint/2010/main" val="300977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11908EE-16C0-5F56-F830-A3B891E9D4EC}"/>
              </a:ext>
            </a:extLst>
          </p:cNvPr>
          <p:cNvGrpSpPr/>
          <p:nvPr/>
        </p:nvGrpSpPr>
        <p:grpSpPr>
          <a:xfrm>
            <a:off x="164454" y="136621"/>
            <a:ext cx="7953633" cy="535200"/>
            <a:chOff x="164454" y="136621"/>
            <a:chExt cx="7953633" cy="535200"/>
          </a:xfrm>
        </p:grpSpPr>
        <p:sp>
          <p:nvSpPr>
            <p:cNvPr id="5" name="Google Shape;95;p14">
              <a:extLst>
                <a:ext uri="{FF2B5EF4-FFF2-40B4-BE49-F238E27FC236}">
                  <a16:creationId xmlns:a16="http://schemas.microsoft.com/office/drawing/2014/main" id="{B929D675-5F7E-2F6D-6CA2-6F96E3EAB3E4}"/>
                </a:ext>
              </a:extLst>
            </p:cNvPr>
            <p:cNvSpPr txBox="1">
              <a:spLocks/>
            </p:cNvSpPr>
            <p:nvPr/>
          </p:nvSpPr>
          <p:spPr>
            <a:xfrm>
              <a:off x="164454" y="136621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lvl="0" algn="l" defTabSz="685800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향후 계획</a:t>
              </a:r>
              <a:endPara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6E2A145-AEFE-2DAA-4F7F-14000CB70040}"/>
                </a:ext>
              </a:extLst>
            </p:cNvPr>
            <p:cNvCxnSpPr/>
            <p:nvPr/>
          </p:nvCxnSpPr>
          <p:spPr>
            <a:xfrm>
              <a:off x="238795" y="577924"/>
              <a:ext cx="787929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70A3DF-57BF-C406-4698-B3BCF60FDF0C}"/>
              </a:ext>
            </a:extLst>
          </p:cNvPr>
          <p:cNvSpPr txBox="1"/>
          <p:nvPr/>
        </p:nvSpPr>
        <p:spPr>
          <a:xfrm>
            <a:off x="238795" y="728785"/>
            <a:ext cx="703923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얼굴 인식률 향상,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결과값 도출까지 시간 단축</a:t>
            </a: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XR</a:t>
            </a:r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상호작용 개선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기분에 따른 </a:t>
            </a:r>
            <a:r>
              <a:rPr lang="en-US" altLang="ko-KR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MainScene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변경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콘텐츠창작</a:t>
            </a:r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FIGMA를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이용한 설계 구체화</a:t>
            </a:r>
          </a:p>
          <a:p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커뮤니케이션을 위한 기초적인 개발 지식 공부</a:t>
            </a:r>
          </a:p>
          <a:p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에로 사항</a:t>
            </a:r>
            <a:r>
              <a:rPr lang="en-US" altLang="ko-KR" sz="16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z="16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각 분야별 전공 지식이 상이하여, 커뮤니케이션의 어려움</a:t>
            </a: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기획 - 개발 간 프로토타입 전달 시간 소요 多</a:t>
            </a: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에셋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모델링 제작 시간 소요 多</a:t>
            </a: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error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코드</a:t>
            </a:r>
          </a:p>
          <a:p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- 3d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에셋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파일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free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별로 없음</a:t>
            </a:r>
          </a:p>
        </p:txBody>
      </p:sp>
    </p:spTree>
    <p:extLst>
      <p:ext uri="{BB962C8B-B14F-4D97-AF65-F5344CB8AC3E}">
        <p14:creationId xmlns:p14="http://schemas.microsoft.com/office/powerpoint/2010/main" val="2146056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164454" y="13662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</a:t>
            </a:r>
            <a:endParaRPr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164454" y="808324"/>
            <a:ext cx="4898200" cy="305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1115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lvl="0" indent="-31115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시장조사 및 분석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lvl="0" indent="-31115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개발환경 및 활용기술 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lvl="0" indent="-31115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WBS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lvl="0" indent="-31115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결과물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457200" lvl="0" indent="-31115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기대효과</a:t>
            </a:r>
            <a:endParaRPr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676ADD9-9B50-8D9F-6924-DACB00DF8486}"/>
              </a:ext>
            </a:extLst>
          </p:cNvPr>
          <p:cNvCxnSpPr/>
          <p:nvPr/>
        </p:nvCxnSpPr>
        <p:spPr>
          <a:xfrm>
            <a:off x="238795" y="577924"/>
            <a:ext cx="787929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FFB6ED-7A68-E547-47C9-BAC8901FCDD7}"/>
              </a:ext>
            </a:extLst>
          </p:cNvPr>
          <p:cNvSpPr txBox="1"/>
          <p:nvPr/>
        </p:nvSpPr>
        <p:spPr>
          <a:xfrm>
            <a:off x="164454" y="1113124"/>
            <a:ext cx="83276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콘텐츠 장르</a:t>
            </a:r>
            <a:endParaRPr lang="en-US" altLang="ko-KR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AI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서비스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힐링이 필요한 청춘들에게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기술을 활용한 맞춤형 치유 콘텐츠를 선사하고자 한다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 기능</a:t>
            </a:r>
            <a:endParaRPr lang="en-US" altLang="ko-KR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딥러닝 기반의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CNN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기술을 이용한 사람 얼굴 표정 분석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</a:t>
            </a:r>
            <a:r>
              <a:rPr lang="en-US" altLang="ko-KR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청춘들의 정서 안정 및 마음건강 돌봄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07EF19A0-AAED-9F33-82FD-082F4F030A26}"/>
              </a:ext>
            </a:extLst>
          </p:cNvPr>
          <p:cNvSpPr txBox="1">
            <a:spLocks/>
          </p:cNvSpPr>
          <p:nvPr/>
        </p:nvSpPr>
        <p:spPr>
          <a:xfrm>
            <a:off x="164454" y="136621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344DF7-3E53-9F92-0D0E-BAD9EEFE80C3}"/>
              </a:ext>
            </a:extLst>
          </p:cNvPr>
          <p:cNvCxnSpPr/>
          <p:nvPr/>
        </p:nvCxnSpPr>
        <p:spPr>
          <a:xfrm>
            <a:off x="238795" y="577924"/>
            <a:ext cx="787929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26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11FFF4F-50D7-A0E7-294F-B562658BBE38}"/>
              </a:ext>
            </a:extLst>
          </p:cNvPr>
          <p:cNvSpPr txBox="1"/>
          <p:nvPr/>
        </p:nvSpPr>
        <p:spPr>
          <a:xfrm>
            <a:off x="182880" y="556946"/>
            <a:ext cx="8778240" cy="12936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2222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b="1" dirty="0" err="1">
                <a:solidFill>
                  <a:srgbClr val="22222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힐링콘텐츠</a:t>
            </a:r>
            <a:r>
              <a:rPr lang="en-US" altLang="ko-KR" b="1" dirty="0">
                <a:solidFill>
                  <a:srgbClr val="22222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아픔과 고민을 드러냄으로써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따뜻하고 행복한 일상을 회복할 수 있는</a:t>
            </a:r>
            <a:endParaRPr lang="en-US" altLang="ko-KR" b="0" i="0" dirty="0">
              <a:solidFill>
                <a:srgbClr val="222222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힐링 콘텐츠</a:t>
            </a:r>
            <a:r>
              <a:rPr lang="en-US" altLang="ko-KR" dirty="0">
                <a:solidFill>
                  <a:srgbClr val="22222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dirty="0">
                <a:solidFill>
                  <a:srgbClr val="22222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대한 수요 증가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Google Shape;95;p14">
            <a:extLst>
              <a:ext uri="{FF2B5EF4-FFF2-40B4-BE49-F238E27FC236}">
                <a16:creationId xmlns:a16="http://schemas.microsoft.com/office/drawing/2014/main" id="{D7346898-B5BC-1E04-B54D-90C7D4EB265B}"/>
              </a:ext>
            </a:extLst>
          </p:cNvPr>
          <p:cNvSpPr txBox="1">
            <a:spLocks/>
          </p:cNvSpPr>
          <p:nvPr/>
        </p:nvSpPr>
        <p:spPr>
          <a:xfrm>
            <a:off x="164454" y="136621"/>
            <a:ext cx="7688700" cy="53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시장 조사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54D906B-D4CE-825D-78D2-5402C249D26A}"/>
              </a:ext>
            </a:extLst>
          </p:cNvPr>
          <p:cNvCxnSpPr/>
          <p:nvPr/>
        </p:nvCxnSpPr>
        <p:spPr>
          <a:xfrm>
            <a:off x="238795" y="577924"/>
            <a:ext cx="787929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B9502B6C-0FF3-B420-2CDF-60EAD3C5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95" y="3986257"/>
            <a:ext cx="3479296" cy="4353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01F268-BDA1-43AF-660A-3E8046E57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95" y="2270895"/>
            <a:ext cx="2439904" cy="3008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AB07D3-BDDD-3A09-B17B-EBA9A665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95" y="2426713"/>
            <a:ext cx="3046232" cy="6485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ED571E-B73F-016E-F987-BA641DC70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95" y="2895601"/>
            <a:ext cx="3607425" cy="9592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99B497-C998-A548-A968-1E52BA330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95" y="4619296"/>
            <a:ext cx="2797912" cy="220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41ADAD-F914-C1DC-133E-607E58FC70A5}"/>
              </a:ext>
            </a:extLst>
          </p:cNvPr>
          <p:cNvSpPr txBox="1"/>
          <p:nvPr/>
        </p:nvSpPr>
        <p:spPr>
          <a:xfrm>
            <a:off x="4008804" y="4403852"/>
            <a:ext cx="87782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힐링 관련 콘텐츠가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자신의 삶에서 필요하다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’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는 응답 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74%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남자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(70%)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보다는 </a:t>
            </a:r>
            <a:endParaRPr lang="en-US" altLang="ko-KR" sz="11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여자</a:t>
            </a:r>
            <a:r>
              <a:rPr lang="en-US" altLang="ko-KR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(79%), </a:t>
            </a:r>
            <a:r>
              <a:rPr lang="ko-KR" altLang="en-US" sz="11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그리고 연령대가 낮아질수록 힐링 콘텐츠에 대한 수요 높음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2E12E3-3FB5-94A4-B0CB-00D6CE9845DD}"/>
              </a:ext>
            </a:extLst>
          </p:cNvPr>
          <p:cNvGrpSpPr/>
          <p:nvPr/>
        </p:nvGrpSpPr>
        <p:grpSpPr>
          <a:xfrm>
            <a:off x="3987940" y="2692401"/>
            <a:ext cx="4600971" cy="1423592"/>
            <a:chOff x="462155" y="993755"/>
            <a:chExt cx="8449608" cy="261440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6AFCF67-1DE3-0ED5-3CC0-4AF36DD1E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2155" y="993756"/>
              <a:ext cx="2684020" cy="26144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7DE30A2-D1F7-BC44-EAA2-46B6EF8F1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1737" y="993755"/>
              <a:ext cx="2646286" cy="261440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F2DC478-D0CE-47FC-F1C7-DDAB13FD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58875" y="993755"/>
              <a:ext cx="2552888" cy="2614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5684B6-7C1B-670B-41BE-3D97038D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95" y="940604"/>
            <a:ext cx="6043184" cy="9297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1ECC70-BDD0-A912-B998-FDC896923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16" y="3936173"/>
            <a:ext cx="2796782" cy="266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120A13-B9E7-632D-0772-8E7AB0E45915}"/>
              </a:ext>
            </a:extLst>
          </p:cNvPr>
          <p:cNvSpPr txBox="1"/>
          <p:nvPr/>
        </p:nvSpPr>
        <p:spPr>
          <a:xfrm>
            <a:off x="274813" y="2627174"/>
            <a:ext cx="7220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E1E1E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일상적이고 자발적인 마음건강 돌봄을 지원할 수 있는 인공지능 기반 개인 맞춤형 마음 건강 관리 앱인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`AI 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힐링 앱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`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55E69A-D847-0B60-17B2-AF2BE3DD09F2}"/>
              </a:ext>
            </a:extLst>
          </p:cNvPr>
          <p:cNvSpPr txBox="1"/>
          <p:nvPr/>
        </p:nvSpPr>
        <p:spPr>
          <a:xfrm>
            <a:off x="274813" y="3465890"/>
            <a:ext cx="7441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E1E1E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인공지능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(AI) 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빅데이터 분석으로 개인 맞춤형 힐링 콘텐츠를 추천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제공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5896B0-D684-95C8-D10D-AC7AADB057C0}"/>
              </a:ext>
            </a:extLst>
          </p:cNvPr>
          <p:cNvGrpSpPr/>
          <p:nvPr/>
        </p:nvGrpSpPr>
        <p:grpSpPr>
          <a:xfrm>
            <a:off x="164454" y="136621"/>
            <a:ext cx="7953633" cy="535200"/>
            <a:chOff x="164454" y="136621"/>
            <a:chExt cx="7953633" cy="535200"/>
          </a:xfrm>
        </p:grpSpPr>
        <p:sp>
          <p:nvSpPr>
            <p:cNvPr id="9" name="Google Shape;95;p14">
              <a:extLst>
                <a:ext uri="{FF2B5EF4-FFF2-40B4-BE49-F238E27FC236}">
                  <a16:creationId xmlns:a16="http://schemas.microsoft.com/office/drawing/2014/main" id="{02AD8747-A3EA-F6A9-BD2B-A6BAAD8D0ACB}"/>
                </a:ext>
              </a:extLst>
            </p:cNvPr>
            <p:cNvSpPr txBox="1">
              <a:spLocks/>
            </p:cNvSpPr>
            <p:nvPr/>
          </p:nvSpPr>
          <p:spPr>
            <a:xfrm>
              <a:off x="164454" y="136621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rmAutofit/>
            </a:bodyPr>
            <a:lstStyle>
              <a:lvl1pPr lvl="0" algn="l" defTabSz="685800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9pPr>
            </a:lstStyle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유사 프로젝트 분석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A28BD89-0CFD-9332-C70C-1152DCEFCED8}"/>
                </a:ext>
              </a:extLst>
            </p:cNvPr>
            <p:cNvCxnSpPr/>
            <p:nvPr/>
          </p:nvCxnSpPr>
          <p:spPr>
            <a:xfrm>
              <a:off x="238795" y="577924"/>
              <a:ext cx="787929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663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FCB5085-C6DC-F817-F397-964435DB0761}"/>
              </a:ext>
            </a:extLst>
          </p:cNvPr>
          <p:cNvSpPr/>
          <p:nvPr/>
        </p:nvSpPr>
        <p:spPr>
          <a:xfrm>
            <a:off x="804985" y="1047262"/>
            <a:ext cx="2102338" cy="207107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F3905C-14F1-EB70-161C-46051E5D7173}"/>
              </a:ext>
            </a:extLst>
          </p:cNvPr>
          <p:cNvSpPr/>
          <p:nvPr/>
        </p:nvSpPr>
        <p:spPr>
          <a:xfrm>
            <a:off x="804985" y="3285623"/>
            <a:ext cx="2102338" cy="127418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Name: </a:t>
            </a:r>
            <a:r>
              <a:rPr lang="ko-KR" altLang="en-US" sz="1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조두나</a:t>
            </a: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Age: 23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Work: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대학생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170892-A9BD-E68A-EE99-19157FAED572}"/>
              </a:ext>
            </a:extLst>
          </p:cNvPr>
          <p:cNvSpPr/>
          <p:nvPr/>
        </p:nvSpPr>
        <p:spPr>
          <a:xfrm>
            <a:off x="3042217" y="1047262"/>
            <a:ext cx="5294158" cy="351254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라이프스타일</a:t>
            </a:r>
            <a:r>
              <a:rPr lang="en-US" altLang="ko-KR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대학교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지치고 바쁜 일상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혼자만의 시간을 보내는 것을 선호함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플랫폼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카톡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인스타그램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제페토를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평상시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자주 이용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SNS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이용해 연락하는 것을 즐겨함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소비 패턴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아기자기한 디자인이 포인트가 되는 아이템을 선호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불만 사항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일상 속의 에로 사항을 터놓고 공유할 곳이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마땅치가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않음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지인연결이 된 기존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SNS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상에서 내 감정을 공유하기 어려움 </a:t>
            </a:r>
          </a:p>
        </p:txBody>
      </p:sp>
      <p:pic>
        <p:nvPicPr>
          <p:cNvPr id="9" name="Picture 2" descr="여자 - 무료 사람들개 아이콘">
            <a:extLst>
              <a:ext uri="{FF2B5EF4-FFF2-40B4-BE49-F238E27FC236}">
                <a16:creationId xmlns:a16="http://schemas.microsoft.com/office/drawing/2014/main" id="{CE1BB413-9192-064C-D308-F49188ADC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2" y="1090228"/>
            <a:ext cx="1985143" cy="198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6D15B9-7500-BF19-28AD-230DAF63C220}"/>
              </a:ext>
            </a:extLst>
          </p:cNvPr>
          <p:cNvGrpSpPr/>
          <p:nvPr/>
        </p:nvGrpSpPr>
        <p:grpSpPr>
          <a:xfrm>
            <a:off x="164454" y="136621"/>
            <a:ext cx="7953633" cy="535200"/>
            <a:chOff x="164454" y="136621"/>
            <a:chExt cx="7953633" cy="535200"/>
          </a:xfrm>
        </p:grpSpPr>
        <p:sp>
          <p:nvSpPr>
            <p:cNvPr id="13" name="Google Shape;95;p14">
              <a:extLst>
                <a:ext uri="{FF2B5EF4-FFF2-40B4-BE49-F238E27FC236}">
                  <a16:creationId xmlns:a16="http://schemas.microsoft.com/office/drawing/2014/main" id="{7A4DD364-1241-41D3-238B-F303EBE2927A}"/>
                </a:ext>
              </a:extLst>
            </p:cNvPr>
            <p:cNvSpPr txBox="1">
              <a:spLocks/>
            </p:cNvSpPr>
            <p:nvPr/>
          </p:nvSpPr>
          <p:spPr>
            <a:xfrm>
              <a:off x="164454" y="136621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rmAutofit/>
            </a:bodyPr>
            <a:lstStyle>
              <a:lvl1pPr lvl="0" algn="l" defTabSz="685800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9pPr>
            </a:lstStyle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페르소나 분석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32FF361-1ECB-10D9-100E-49A3FEE02FA1}"/>
                </a:ext>
              </a:extLst>
            </p:cNvPr>
            <p:cNvCxnSpPr/>
            <p:nvPr/>
          </p:nvCxnSpPr>
          <p:spPr>
            <a:xfrm>
              <a:off x="238795" y="577924"/>
              <a:ext cx="787929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118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A7E6216-4BF1-CC56-A9B0-E8B7410BF6E5}"/>
              </a:ext>
            </a:extLst>
          </p:cNvPr>
          <p:cNvGrpSpPr/>
          <p:nvPr/>
        </p:nvGrpSpPr>
        <p:grpSpPr>
          <a:xfrm>
            <a:off x="164454" y="136621"/>
            <a:ext cx="7953633" cy="535200"/>
            <a:chOff x="164454" y="136621"/>
            <a:chExt cx="7953633" cy="535200"/>
          </a:xfrm>
        </p:grpSpPr>
        <p:sp>
          <p:nvSpPr>
            <p:cNvPr id="7" name="Google Shape;95;p14">
              <a:extLst>
                <a:ext uri="{FF2B5EF4-FFF2-40B4-BE49-F238E27FC236}">
                  <a16:creationId xmlns:a16="http://schemas.microsoft.com/office/drawing/2014/main" id="{5974C778-58D1-9357-FE6A-A3B446A68186}"/>
                </a:ext>
              </a:extLst>
            </p:cNvPr>
            <p:cNvSpPr txBox="1">
              <a:spLocks/>
            </p:cNvSpPr>
            <p:nvPr/>
          </p:nvSpPr>
          <p:spPr>
            <a:xfrm>
              <a:off x="164454" y="136621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rmAutofit/>
            </a:bodyPr>
            <a:lstStyle>
              <a:lvl1pPr lvl="0" algn="l" defTabSz="685800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9pPr>
            </a:lstStyle>
            <a:p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콘텐츠 소개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FF5738D-9735-0DED-66D0-8192F2937F53}"/>
                </a:ext>
              </a:extLst>
            </p:cNvPr>
            <p:cNvCxnSpPr/>
            <p:nvPr/>
          </p:nvCxnSpPr>
          <p:spPr>
            <a:xfrm>
              <a:off x="238795" y="577924"/>
              <a:ext cx="787929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12">
            <a:extLst>
              <a:ext uri="{FF2B5EF4-FFF2-40B4-BE49-F238E27FC236}">
                <a16:creationId xmlns:a16="http://schemas.microsoft.com/office/drawing/2014/main" id="{3D662B36-7EAE-906A-A97A-CE25C84C6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804" y="1449540"/>
            <a:ext cx="4514564" cy="289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32;p20">
            <a:extLst>
              <a:ext uri="{FF2B5EF4-FFF2-40B4-BE49-F238E27FC236}">
                <a16:creationId xmlns:a16="http://schemas.microsoft.com/office/drawing/2014/main" id="{657FDDE5-63E2-9F6E-CDD3-E4F4052C3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8795" y="1463702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나의 오늘을 공감 받는 힐링 콘텐츠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표정인식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시스템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챗봇만이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존재하는 가상의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공간에서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KR"/>
              </a:rPr>
              <a:t>아픔을 치유하고 </a:t>
            </a:r>
            <a:endParaRPr lang="en-US" altLang="ko-KR" sz="1400" b="0" i="0" dirty="0">
              <a:solidFill>
                <a:srgbClr val="222222"/>
              </a:solidFill>
              <a:effectLst/>
              <a:latin typeface="Noto Sans KR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Noto Sans KR"/>
              </a:rPr>
              <a:t>         고민을 해소</a:t>
            </a:r>
            <a:endParaRPr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Google Shape;132;p20">
            <a:extLst>
              <a:ext uri="{FF2B5EF4-FFF2-40B4-BE49-F238E27FC236}">
                <a16:creationId xmlns:a16="http://schemas.microsoft.com/office/drawing/2014/main" id="{CBBF8C64-89D6-311D-1EA3-8009B58962E2}"/>
              </a:ext>
            </a:extLst>
          </p:cNvPr>
          <p:cNvSpPr txBox="1">
            <a:spLocks/>
          </p:cNvSpPr>
          <p:nvPr/>
        </p:nvSpPr>
        <p:spPr>
          <a:xfrm>
            <a:off x="238795" y="839491"/>
            <a:ext cx="7688700" cy="226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11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AI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표정인식 기술을 활용한 </a:t>
            </a:r>
            <a:r>
              <a:rPr lang="ko-KR" altLang="en-US" sz="2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챗봇형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힐링 콘텐츠</a:t>
            </a:r>
          </a:p>
        </p:txBody>
      </p:sp>
      <p:pic>
        <p:nvPicPr>
          <p:cNvPr id="2" name="Picture 10" descr="원모어백 - one more bag - 판매종료* [김토끼스튜됴] 2022 김토끼 미니달력 - onemorebag">
            <a:extLst>
              <a:ext uri="{FF2B5EF4-FFF2-40B4-BE49-F238E27FC236}">
                <a16:creationId xmlns:a16="http://schemas.microsoft.com/office/drawing/2014/main" id="{4318C08A-B015-C753-AF87-91F963A79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005" y="3607874"/>
            <a:ext cx="1576832" cy="15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EA3E79-86D2-F29D-8FDC-6D93BF5C3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440" y="3865091"/>
            <a:ext cx="1010355" cy="104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F8CC0-C5C5-BDCA-7BCE-26942E66D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14" y="3864995"/>
            <a:ext cx="979177" cy="100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173CD-8269-5E92-26B5-4FAB4169B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91" y="3888008"/>
            <a:ext cx="979177" cy="98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32;p20">
            <a:extLst>
              <a:ext uri="{FF2B5EF4-FFF2-40B4-BE49-F238E27FC236}">
                <a16:creationId xmlns:a16="http://schemas.microsoft.com/office/drawing/2014/main" id="{21840658-B094-3BE2-AD34-1FE5B85DA3B3}"/>
              </a:ext>
            </a:extLst>
          </p:cNvPr>
          <p:cNvSpPr txBox="1">
            <a:spLocks/>
          </p:cNvSpPr>
          <p:nvPr/>
        </p:nvSpPr>
        <p:spPr>
          <a:xfrm>
            <a:off x="3253388" y="4600876"/>
            <a:ext cx="1820464" cy="5493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11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ko-KR" altLang="en-US" sz="12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</a:t>
            </a: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레퍼런스</a:t>
            </a:r>
          </a:p>
        </p:txBody>
      </p:sp>
      <p:sp>
        <p:nvSpPr>
          <p:cNvPr id="11" name="Google Shape;132;p20">
            <a:extLst>
              <a:ext uri="{FF2B5EF4-FFF2-40B4-BE49-F238E27FC236}">
                <a16:creationId xmlns:a16="http://schemas.microsoft.com/office/drawing/2014/main" id="{99D0DF01-3BBE-1459-80E1-F5DF68117B3F}"/>
              </a:ext>
            </a:extLst>
          </p:cNvPr>
          <p:cNvSpPr txBox="1">
            <a:spLocks/>
          </p:cNvSpPr>
          <p:nvPr/>
        </p:nvSpPr>
        <p:spPr>
          <a:xfrm>
            <a:off x="6740075" y="1157006"/>
            <a:ext cx="1820464" cy="5493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11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1200"/>
              </a:spcAft>
              <a:buNone/>
            </a:pP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플레이 월드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053A7F-079E-2722-639F-35C663A81144}"/>
              </a:ext>
            </a:extLst>
          </p:cNvPr>
          <p:cNvSpPr txBox="1"/>
          <p:nvPr/>
        </p:nvSpPr>
        <p:spPr>
          <a:xfrm>
            <a:off x="-357078" y="3686067"/>
            <a:ext cx="4361765" cy="942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목적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</a:t>
            </a:r>
            <a:r>
              <a:rPr lang="ko-KR" altLang="en-US" sz="1200" i="0" u="none" strike="noStrike" dirty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로그램을 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처음 이용하는 유저에게</a:t>
            </a:r>
            <a:endParaRPr lang="en-US" altLang="ko-KR" sz="1200" i="0" u="none" strike="noStrike" dirty="0">
              <a:solidFill>
                <a:srgbClr val="000000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먼저 대화를 </a:t>
            </a:r>
            <a:r>
              <a:rPr lang="ko-KR" altLang="en-US" sz="1200" i="0" u="none" strike="noStrike" dirty="0" err="1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건냄으로써</a:t>
            </a: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지쳐 있는 유저에게 친밀감을 </a:t>
            </a:r>
            <a:endParaRPr lang="en-US" altLang="ko-KR" sz="1200" i="0" u="none" strike="noStrike" dirty="0">
              <a:solidFill>
                <a:srgbClr val="000000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선사 </a:t>
            </a:r>
            <a:r>
              <a:rPr lang="en-US" altLang="ko-KR" sz="12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en-US" altLang="ko-KR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sz="12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챗봇에게</a:t>
            </a:r>
            <a:r>
              <a:rPr lang="ko-KR" altLang="en-US" sz="12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마음을 터놓을 수 있도록 대화 유도</a:t>
            </a:r>
            <a:endParaRPr lang="ko-KR" altLang="en-US" sz="1200" dirty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4F53524-61CA-5F39-EE42-C60C53F098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649"/>
          <a:stretch/>
        </p:blipFill>
        <p:spPr>
          <a:xfrm>
            <a:off x="4004687" y="1433082"/>
            <a:ext cx="1091635" cy="1072225"/>
          </a:xfrm>
          <a:prstGeom prst="rect">
            <a:avLst/>
          </a:prstGeom>
        </p:spPr>
      </p:pic>
      <p:sp>
        <p:nvSpPr>
          <p:cNvPr id="14" name="Google Shape;132;p20">
            <a:extLst>
              <a:ext uri="{FF2B5EF4-FFF2-40B4-BE49-F238E27FC236}">
                <a16:creationId xmlns:a16="http://schemas.microsoft.com/office/drawing/2014/main" id="{B90721A8-D610-6E88-5C11-9C94A04D75CB}"/>
              </a:ext>
            </a:extLst>
          </p:cNvPr>
          <p:cNvSpPr txBox="1">
            <a:spLocks/>
          </p:cNvSpPr>
          <p:nvPr/>
        </p:nvSpPr>
        <p:spPr>
          <a:xfrm>
            <a:off x="3962678" y="1179104"/>
            <a:ext cx="910232" cy="5493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111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98450" algn="l" defTabSz="6858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ko-KR" altLang="en-US" sz="12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가상인물</a:t>
            </a:r>
          </a:p>
        </p:txBody>
      </p:sp>
    </p:spTree>
    <p:extLst>
      <p:ext uri="{BB962C8B-B14F-4D97-AF65-F5344CB8AC3E}">
        <p14:creationId xmlns:p14="http://schemas.microsoft.com/office/powerpoint/2010/main" val="2027384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64454" y="1337747"/>
            <a:ext cx="7688700" cy="1875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&lt;XR </a:t>
            </a:r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유니티 작업을 위한 </a:t>
            </a:r>
            <a:r>
              <a:rPr lang="en-US" altLang="ko-KR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 </a:t>
            </a:r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와이어프레임 설계</a:t>
            </a:r>
            <a:r>
              <a:rPr lang="en-US" altLang="ko-KR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FC0361-C3AD-BCB6-3217-583CBAC107F6}"/>
              </a:ext>
            </a:extLst>
          </p:cNvPr>
          <p:cNvGrpSpPr/>
          <p:nvPr/>
        </p:nvGrpSpPr>
        <p:grpSpPr>
          <a:xfrm>
            <a:off x="164454" y="136621"/>
            <a:ext cx="7953633" cy="535200"/>
            <a:chOff x="164454" y="136621"/>
            <a:chExt cx="7953633" cy="535200"/>
          </a:xfrm>
        </p:grpSpPr>
        <p:sp>
          <p:nvSpPr>
            <p:cNvPr id="9" name="Google Shape;95;p14">
              <a:extLst>
                <a:ext uri="{FF2B5EF4-FFF2-40B4-BE49-F238E27FC236}">
                  <a16:creationId xmlns:a16="http://schemas.microsoft.com/office/drawing/2014/main" id="{AA658D1E-2E27-05C0-7A3F-1538E3057C50}"/>
                </a:ext>
              </a:extLst>
            </p:cNvPr>
            <p:cNvSpPr txBox="1">
              <a:spLocks/>
            </p:cNvSpPr>
            <p:nvPr/>
          </p:nvSpPr>
          <p:spPr>
            <a:xfrm>
              <a:off x="164454" y="136621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lvl="0" algn="l" defTabSz="685800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기획</a:t>
              </a: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아트</a:t>
              </a:r>
              <a:endPara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222D542-DF47-2206-E10F-20262B9C2CDF}"/>
                </a:ext>
              </a:extLst>
            </p:cNvPr>
            <p:cNvCxnSpPr/>
            <p:nvPr/>
          </p:nvCxnSpPr>
          <p:spPr>
            <a:xfrm>
              <a:off x="238795" y="577924"/>
              <a:ext cx="787929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309616C6-E524-7454-458D-15C2FFCF8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" t="20240" r="31959" b="16463"/>
          <a:stretch/>
        </p:blipFill>
        <p:spPr>
          <a:xfrm>
            <a:off x="2974880" y="3099195"/>
            <a:ext cx="1779535" cy="9312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F897A3A-DAB6-5F7F-AA6D-3B2D344A8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429" y="1835721"/>
            <a:ext cx="1801476" cy="109549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1753540-4FE6-F90B-76DD-6E69CA3EE10C}"/>
              </a:ext>
            </a:extLst>
          </p:cNvPr>
          <p:cNvSpPr txBox="1"/>
          <p:nvPr/>
        </p:nvSpPr>
        <p:spPr>
          <a:xfrm>
            <a:off x="113357" y="4086279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UX diagram</a:t>
            </a:r>
            <a:endParaRPr lang="ko-KR" altLang="en-US" sz="1600" b="1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AB3B1F2-3D0B-CCAB-60D4-4FFFD3F25C07}"/>
              </a:ext>
            </a:extLst>
          </p:cNvPr>
          <p:cNvGrpSpPr/>
          <p:nvPr/>
        </p:nvGrpSpPr>
        <p:grpSpPr>
          <a:xfrm>
            <a:off x="147182" y="4559993"/>
            <a:ext cx="8849635" cy="320556"/>
            <a:chOff x="-363039" y="1738274"/>
            <a:chExt cx="8849635" cy="320556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ABF50885-1B83-6C68-7E18-97A46C609EA0}"/>
                </a:ext>
              </a:extLst>
            </p:cNvPr>
            <p:cNvSpPr/>
            <p:nvPr/>
          </p:nvSpPr>
          <p:spPr>
            <a:xfrm>
              <a:off x="-363039" y="1738274"/>
              <a:ext cx="751840" cy="320556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Access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958FC4C-6DE9-6080-C805-C444CBB08EF6}"/>
                </a:ext>
              </a:extLst>
            </p:cNvPr>
            <p:cNvCxnSpPr>
              <a:cxnSpLocks/>
            </p:cNvCxnSpPr>
            <p:nvPr/>
          </p:nvCxnSpPr>
          <p:spPr>
            <a:xfrm>
              <a:off x="460937" y="1898552"/>
              <a:ext cx="140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C77E1AD0-604D-4414-EB40-39BAA9655CDC}"/>
                </a:ext>
              </a:extLst>
            </p:cNvPr>
            <p:cNvSpPr/>
            <p:nvPr/>
          </p:nvSpPr>
          <p:spPr>
            <a:xfrm>
              <a:off x="657404" y="1738274"/>
              <a:ext cx="751840" cy="320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Play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56AD1AD-AEBB-1484-6A91-2830CA1EE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65503" y="1898552"/>
              <a:ext cx="140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B1183D8-A52F-E6F9-8D7E-BF7D25CE0CE9}"/>
                </a:ext>
              </a:extLst>
            </p:cNvPr>
            <p:cNvSpPr/>
            <p:nvPr/>
          </p:nvSpPr>
          <p:spPr>
            <a:xfrm>
              <a:off x="1661970" y="1738274"/>
              <a:ext cx="751840" cy="320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Introduce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ADADEFD-7494-9BB3-68ED-49903AAC4565}"/>
                </a:ext>
              </a:extLst>
            </p:cNvPr>
            <p:cNvCxnSpPr>
              <a:cxnSpLocks/>
            </p:cNvCxnSpPr>
            <p:nvPr/>
          </p:nvCxnSpPr>
          <p:spPr>
            <a:xfrm>
              <a:off x="2470208" y="1898552"/>
              <a:ext cx="140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13A6893C-676E-D8AE-B5D6-A8FF7FC86FB0}"/>
                </a:ext>
              </a:extLst>
            </p:cNvPr>
            <p:cNvSpPr/>
            <p:nvPr/>
          </p:nvSpPr>
          <p:spPr>
            <a:xfrm>
              <a:off x="2678972" y="1738274"/>
              <a:ext cx="751840" cy="320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Facial recognition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D440E6A-2CF9-409B-8590-D96AC9530BAD}"/>
                </a:ext>
              </a:extLst>
            </p:cNvPr>
            <p:cNvCxnSpPr>
              <a:cxnSpLocks/>
            </p:cNvCxnSpPr>
            <p:nvPr/>
          </p:nvCxnSpPr>
          <p:spPr>
            <a:xfrm>
              <a:off x="3499368" y="1898552"/>
              <a:ext cx="140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F6D9EDA2-7ED8-23D7-5609-54D01172E13B}"/>
                </a:ext>
              </a:extLst>
            </p:cNvPr>
            <p:cNvSpPr/>
            <p:nvPr/>
          </p:nvSpPr>
          <p:spPr>
            <a:xfrm>
              <a:off x="3695974" y="1738274"/>
              <a:ext cx="751840" cy="320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Enter room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422DD71-6E49-A49B-46A8-0EFFE7A5463C}"/>
                </a:ext>
              </a:extLst>
            </p:cNvPr>
            <p:cNvCxnSpPr>
              <a:cxnSpLocks/>
            </p:cNvCxnSpPr>
            <p:nvPr/>
          </p:nvCxnSpPr>
          <p:spPr>
            <a:xfrm>
              <a:off x="4502426" y="1898552"/>
              <a:ext cx="140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E08CFB4F-8BD9-7D2E-0B04-91AF6FADD36D}"/>
                </a:ext>
              </a:extLst>
            </p:cNvPr>
            <p:cNvSpPr/>
            <p:nvPr/>
          </p:nvSpPr>
          <p:spPr>
            <a:xfrm>
              <a:off x="4712976" y="1738274"/>
              <a:ext cx="751840" cy="320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Cinematic video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E659F8-E758-F1EC-B7AE-E98A993F54C1}"/>
                </a:ext>
              </a:extLst>
            </p:cNvPr>
            <p:cNvCxnSpPr>
              <a:cxnSpLocks/>
            </p:cNvCxnSpPr>
            <p:nvPr/>
          </p:nvCxnSpPr>
          <p:spPr>
            <a:xfrm>
              <a:off x="5535158" y="1898552"/>
              <a:ext cx="140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1C42FFBD-FDA0-48E9-90AE-5A2F7AEC3C42}"/>
                </a:ext>
              </a:extLst>
            </p:cNvPr>
            <p:cNvSpPr/>
            <p:nvPr/>
          </p:nvSpPr>
          <p:spPr>
            <a:xfrm>
              <a:off x="5729978" y="1738274"/>
              <a:ext cx="751840" cy="320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Conversation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C2A5FAC3-70F5-F3F3-B62A-50A5ACADE730}"/>
                </a:ext>
              </a:extLst>
            </p:cNvPr>
            <p:cNvCxnSpPr>
              <a:cxnSpLocks/>
            </p:cNvCxnSpPr>
            <p:nvPr/>
          </p:nvCxnSpPr>
          <p:spPr>
            <a:xfrm>
              <a:off x="6531781" y="1898552"/>
              <a:ext cx="140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584A6E74-CDAC-8035-D1BB-45BE736A4813}"/>
                </a:ext>
              </a:extLst>
            </p:cNvPr>
            <p:cNvSpPr/>
            <p:nvPr/>
          </p:nvSpPr>
          <p:spPr>
            <a:xfrm>
              <a:off x="6721952" y="1738274"/>
              <a:ext cx="751840" cy="3205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Emphasis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CBF03E6-E641-C770-0752-D19EF9CC4D06}"/>
                </a:ext>
              </a:extLst>
            </p:cNvPr>
            <p:cNvCxnSpPr>
              <a:cxnSpLocks/>
            </p:cNvCxnSpPr>
            <p:nvPr/>
          </p:nvCxnSpPr>
          <p:spPr>
            <a:xfrm>
              <a:off x="7523755" y="1898552"/>
              <a:ext cx="1402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08ABDCAB-A2BA-DF04-4F8F-1A413C64E35E}"/>
                </a:ext>
              </a:extLst>
            </p:cNvPr>
            <p:cNvSpPr/>
            <p:nvPr/>
          </p:nvSpPr>
          <p:spPr>
            <a:xfrm>
              <a:off x="7734756" y="1738274"/>
              <a:ext cx="751840" cy="320556"/>
            </a:xfrm>
            <a:prstGeom prst="roundRect">
              <a:avLst/>
            </a:prstGeom>
            <a:solidFill>
              <a:schemeClr val="tx1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ending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D107C2FC-4B59-B82E-77CB-E93B9CA88FAC}"/>
              </a:ext>
            </a:extLst>
          </p:cNvPr>
          <p:cNvSpPr txBox="1"/>
          <p:nvPr/>
        </p:nvSpPr>
        <p:spPr>
          <a:xfrm>
            <a:off x="5152855" y="1413498"/>
            <a:ext cx="36310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제작 프로세스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]</a:t>
            </a:r>
          </a:p>
          <a:p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표정인식 기술이 융합된 가능한 콘텐츠 분석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</a:t>
            </a:r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기능이 포함된 힐링 콘텐츠 선정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유사 콘텐츠 및 시장 분석</a:t>
            </a:r>
            <a:endParaRPr lang="en-US" altLang="ko-KR" sz="14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i="0" u="none" strike="noStrike" dirty="0" err="1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기능 구현 및 성능 발전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얼굴 표정 데이터 확보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감정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갯수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</a:t>
            </a:r>
            <a:endParaRPr lang="en-US" altLang="ko-KR" sz="1400" b="1" i="0" u="none" strike="noStrike" dirty="0">
              <a:solidFill>
                <a:srgbClr val="000000"/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챗봇캐릭터</a:t>
            </a:r>
            <a:r>
              <a:rPr lang="ko-KR" altLang="en-US" sz="1400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제작 및 월드 셋팅</a:t>
            </a:r>
            <a:endParaRPr lang="en-US" altLang="ko-KR" sz="1400" b="1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UI/UX design </a:t>
            </a:r>
            <a:r>
              <a:rPr lang="ko-KR" altLang="en-US" sz="1400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구현</a:t>
            </a:r>
            <a:endParaRPr lang="en-US" altLang="ko-KR" sz="1400" b="1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시네머신</a:t>
            </a:r>
            <a:r>
              <a:rPr lang="ko-KR" altLang="en-US" sz="1400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영상 제작</a:t>
            </a:r>
            <a:endParaRPr lang="en-US" altLang="ko-KR" sz="1400" b="1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애니메이션 작업</a:t>
            </a:r>
            <a:endParaRPr lang="en-US" altLang="ko-KR" sz="1400" b="1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효과음 및 </a:t>
            </a:r>
            <a:r>
              <a:rPr lang="en-US" altLang="ko-KR" sz="1400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BGM </a:t>
            </a:r>
            <a:r>
              <a:rPr lang="ko-KR" altLang="en-US" sz="1400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삽입</a:t>
            </a:r>
            <a:endParaRPr lang="en-US" altLang="ko-KR" sz="1400" b="1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최종 테스트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88F050D9-FC9A-5FB5-7D49-58B2FEDDF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3" t="12364" r="-12" b="8072"/>
          <a:stretch/>
        </p:blipFill>
        <p:spPr>
          <a:xfrm>
            <a:off x="164454" y="2153616"/>
            <a:ext cx="2594698" cy="148747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EE7D27B-4ACE-2C57-6B6D-DA57AA71C4A7}"/>
              </a:ext>
            </a:extLst>
          </p:cNvPr>
          <p:cNvSpPr txBox="1"/>
          <p:nvPr/>
        </p:nvSpPr>
        <p:spPr>
          <a:xfrm>
            <a:off x="-318681" y="718667"/>
            <a:ext cx="9315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목적</a:t>
            </a:r>
            <a:r>
              <a:rPr lang="en-US" altLang="ko-KR" sz="1400" b="1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해당 프</a:t>
            </a:r>
            <a:r>
              <a:rPr lang="ko-KR" altLang="en-US" sz="1400" i="0" u="none" strike="noStrike" dirty="0"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로그램을 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처음 이용하는 유저에게 먼저 대화를 </a:t>
            </a:r>
            <a:r>
              <a:rPr lang="ko-KR" altLang="en-US" sz="1400" i="0" u="none" strike="noStrike" dirty="0" err="1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건냄으로써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지쳐 있는 유저에게 친밀감을 선사 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en-US" altLang="ko-KR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AI </a:t>
            </a:r>
            <a:r>
              <a:rPr lang="ko-KR" altLang="en-US" sz="1400" dirty="0" err="1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챗봇에게</a:t>
            </a:r>
            <a:r>
              <a:rPr lang="ko-KR" altLang="en-US" sz="1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i="0" u="none" strike="noStrike" dirty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마음을 터놓을 수 있도록 대화 유도</a:t>
            </a:r>
            <a:endParaRPr lang="ko-KR" altLang="en-US" sz="1400" dirty="0"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11841" y="630969"/>
            <a:ext cx="498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챗봇</a:t>
            </a:r>
            <a:endParaRPr b="1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-15071" y="1097814"/>
            <a:ext cx="3018468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이용한 데이터 수 : 11,824개</a:t>
            </a:r>
            <a:endParaRPr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(Question, Answer, Label)로 구성된 </a:t>
            </a:r>
            <a:endParaRPr lang="en-US" altLang="ko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 </a:t>
            </a:r>
            <a:r>
              <a:rPr lang="ko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ChatBot.csv 데이터 이용</a:t>
            </a:r>
            <a:endParaRPr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각 데이터에 대한 연관성 수치값을 </a:t>
            </a:r>
            <a:endParaRPr lang="en-US" altLang="ko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기반으로 </a:t>
            </a:r>
            <a:r>
              <a:rPr lang="ko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코사인유사도 값을 구하여 </a:t>
            </a:r>
            <a:endParaRPr lang="en-US" altLang="ko" sz="1000" dirty="0">
              <a:solidFill>
                <a:schemeClr val="dk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챗봇 기능 구현</a:t>
            </a:r>
            <a:endParaRPr lang="en-US" altLang="ko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altLang="ko-KR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ChatBot.csv 데이터</a:t>
            </a:r>
            <a:endParaRPr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96" y="2783833"/>
            <a:ext cx="2370108" cy="21727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8;p15">
            <a:extLst>
              <a:ext uri="{FF2B5EF4-FFF2-40B4-BE49-F238E27FC236}">
                <a16:creationId xmlns:a16="http://schemas.microsoft.com/office/drawing/2014/main" id="{27FE5867-F36D-0365-74D5-A9FFA8AAFCA7}"/>
              </a:ext>
            </a:extLst>
          </p:cNvPr>
          <p:cNvSpPr txBox="1"/>
          <p:nvPr/>
        </p:nvSpPr>
        <p:spPr>
          <a:xfrm>
            <a:off x="2780439" y="619161"/>
            <a:ext cx="423009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/>
              <a:t>표정 분류</a:t>
            </a:r>
            <a:endParaRPr b="1" dirty="0"/>
          </a:p>
        </p:txBody>
      </p:sp>
      <p:sp>
        <p:nvSpPr>
          <p:cNvPr id="9" name="Google Shape;75;p15">
            <a:extLst>
              <a:ext uri="{FF2B5EF4-FFF2-40B4-BE49-F238E27FC236}">
                <a16:creationId xmlns:a16="http://schemas.microsoft.com/office/drawing/2014/main" id="{D5A72025-E418-2E14-2F22-FBF8B99BD040}"/>
              </a:ext>
            </a:extLst>
          </p:cNvPr>
          <p:cNvSpPr txBox="1"/>
          <p:nvPr/>
        </p:nvSpPr>
        <p:spPr>
          <a:xfrm>
            <a:off x="2687520" y="1051096"/>
            <a:ext cx="6244639" cy="1877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이용한 데이터 수 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 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21,000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사람의 표정 이미지 데이터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fer2013 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 이용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US" altLang="ko-KR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DeepLearning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기반 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CNN 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알고리즘을 통해 이미지를 학습하여 사람의 표정을 분류 및 판별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-KR" altLang="en-US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개선 전</a:t>
            </a:r>
            <a:r>
              <a:rPr lang="en-US" altLang="ko-KR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Training score </a:t>
            </a:r>
            <a:r>
              <a:rPr lang="ko-KR" altLang="en-US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와 </a:t>
            </a:r>
            <a:r>
              <a:rPr lang="en-US" altLang="ko-KR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Testing score </a:t>
            </a:r>
            <a:r>
              <a:rPr lang="ko-KR" altLang="en-US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차이가 큼 </a:t>
            </a:r>
            <a:r>
              <a:rPr lang="en-US" altLang="ko-KR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=&gt; </a:t>
            </a:r>
            <a:r>
              <a:rPr lang="ko-KR" altLang="en-US" sz="1000" dirty="0" err="1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과적합</a:t>
            </a:r>
            <a:r>
              <a:rPr lang="ko-KR" altLang="en-US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발생</a:t>
            </a:r>
            <a:endParaRPr lang="ko-KR" altLang="en-US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개선 전 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“</a:t>
            </a:r>
            <a:r>
              <a:rPr lang="ko-KR" altLang="en-US" sz="1000" dirty="0" err="1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정확률</a:t>
            </a:r>
            <a:r>
              <a:rPr lang="en-US" altLang="ko-KR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 </a:t>
            </a:r>
            <a:r>
              <a:rPr lang="en-US" altLang="ko-KR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59%, </a:t>
            </a:r>
            <a:r>
              <a:rPr lang="ko-KR" altLang="en-US" sz="1000" dirty="0" err="1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손실값</a:t>
            </a:r>
            <a:r>
              <a:rPr lang="en-US" altLang="ko-KR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 </a:t>
            </a:r>
            <a:r>
              <a:rPr lang="en-US" altLang="ko-KR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3.0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 에서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개선 후 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MobileNet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전이학습을 진행하여 “</a:t>
            </a:r>
            <a:r>
              <a:rPr lang="ko-KR" altLang="en-US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정확률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 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96%, </a:t>
            </a:r>
            <a:r>
              <a:rPr lang="ko-KR" altLang="en-US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손실값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약 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0.3” 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으로 개선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전이학습 과정에서 이용해본 모델 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MobileNet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en-US" altLang="ko-KR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ResNet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en-US" altLang="ko-KR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GoogleNet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en-US" altLang="ko-KR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VGGNet</a:t>
            </a:r>
            <a:endParaRPr lang="ko-KR" altLang="en-US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전이학습을 적용한 모델 중 </a:t>
            </a:r>
            <a:r>
              <a:rPr lang="en-US" altLang="ko-KR" sz="1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MobileNet</a:t>
            </a:r>
            <a:r>
              <a:rPr lang="en-US" altLang="ko-KR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모델이 가장 좋은 성능이어서 채택함</a:t>
            </a:r>
            <a:endParaRPr lang="en-US" altLang="ko"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개선 전: Training score 와 Testing score 차이가 큼 =&gt; 과적합 발생</a:t>
            </a:r>
            <a:endParaRPr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개선 전: “</a:t>
            </a:r>
            <a:r>
              <a:rPr lang="ko" sz="1000" dirty="0">
                <a:solidFill>
                  <a:schemeClr val="dk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정확률: 약 59%, 손실값: 약 3.0</a:t>
            </a:r>
            <a:r>
              <a:rPr lang="ko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 에서</a:t>
            </a:r>
            <a:endParaRPr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모델 개선 후: “정확률: MobileNet 전이학습을 진행하여 약 96%, 손실값: 약 0.3” 으로 개선 </a:t>
            </a:r>
            <a:endParaRPr sz="1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5014C9-882A-4D7D-BB2F-340A127C7DB9}"/>
              </a:ext>
            </a:extLst>
          </p:cNvPr>
          <p:cNvGrpSpPr/>
          <p:nvPr/>
        </p:nvGrpSpPr>
        <p:grpSpPr>
          <a:xfrm>
            <a:off x="3003397" y="3018947"/>
            <a:ext cx="3493264" cy="1695926"/>
            <a:chOff x="387094" y="1308700"/>
            <a:chExt cx="6714962" cy="3260013"/>
          </a:xfrm>
        </p:grpSpPr>
        <p:sp>
          <p:nvSpPr>
            <p:cNvPr id="11" name="Google Shape;72;p15">
              <a:extLst>
                <a:ext uri="{FF2B5EF4-FFF2-40B4-BE49-F238E27FC236}">
                  <a16:creationId xmlns:a16="http://schemas.microsoft.com/office/drawing/2014/main" id="{E8D9478C-B3F6-ACD4-4979-A4FCFF26BAE0}"/>
                </a:ext>
              </a:extLst>
            </p:cNvPr>
            <p:cNvSpPr/>
            <p:nvPr/>
          </p:nvSpPr>
          <p:spPr>
            <a:xfrm>
              <a:off x="2201395" y="2431928"/>
              <a:ext cx="731342" cy="45650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BCEB7A2-18DA-0A19-E410-979FB18AE067}"/>
                </a:ext>
              </a:extLst>
            </p:cNvPr>
            <p:cNvGrpSpPr/>
            <p:nvPr/>
          </p:nvGrpSpPr>
          <p:grpSpPr>
            <a:xfrm>
              <a:off x="387094" y="1308700"/>
              <a:ext cx="1558912" cy="3260013"/>
              <a:chOff x="387094" y="1308700"/>
              <a:chExt cx="1558912" cy="3260013"/>
            </a:xfrm>
          </p:grpSpPr>
          <p:pic>
            <p:nvPicPr>
              <p:cNvPr id="16" name="Google Shape;70;p15">
                <a:extLst>
                  <a:ext uri="{FF2B5EF4-FFF2-40B4-BE49-F238E27FC236}">
                    <a16:creationId xmlns:a16="http://schemas.microsoft.com/office/drawing/2014/main" id="{27AB4C3B-CAD4-7BA9-84E1-3119974699A6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58700" y="1308700"/>
                <a:ext cx="1415700" cy="13810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71;p15">
                <a:extLst>
                  <a:ext uri="{FF2B5EF4-FFF2-40B4-BE49-F238E27FC236}">
                    <a16:creationId xmlns:a16="http://schemas.microsoft.com/office/drawing/2014/main" id="{5E0498FD-2990-82B1-C529-918F132CB0D6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8700" y="2735111"/>
                <a:ext cx="1415700" cy="13810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Google Shape;73;p15">
                <a:extLst>
                  <a:ext uri="{FF2B5EF4-FFF2-40B4-BE49-F238E27FC236}">
                    <a16:creationId xmlns:a16="http://schemas.microsoft.com/office/drawing/2014/main" id="{D7313E98-7D67-5F91-3DC9-14CFFC0988E2}"/>
                  </a:ext>
                </a:extLst>
              </p:cNvPr>
              <p:cNvSpPr txBox="1"/>
              <p:nvPr/>
            </p:nvSpPr>
            <p:spPr>
              <a:xfrm>
                <a:off x="387094" y="4168634"/>
                <a:ext cx="1558912" cy="40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400" b="1" dirty="0"/>
                  <a:t>개선 전</a:t>
                </a:r>
                <a:endParaRPr sz="1400" b="1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554F281-992F-CFC0-3DE8-64969A05A681}"/>
                </a:ext>
              </a:extLst>
            </p:cNvPr>
            <p:cNvGrpSpPr/>
            <p:nvPr/>
          </p:nvGrpSpPr>
          <p:grpSpPr>
            <a:xfrm>
              <a:off x="3083855" y="1308700"/>
              <a:ext cx="4018201" cy="3260013"/>
              <a:chOff x="3488969" y="1308700"/>
              <a:chExt cx="4018201" cy="3260013"/>
            </a:xfrm>
          </p:grpSpPr>
          <p:pic>
            <p:nvPicPr>
              <p:cNvPr id="14" name="Google Shape;69;p15">
                <a:extLst>
                  <a:ext uri="{FF2B5EF4-FFF2-40B4-BE49-F238E27FC236}">
                    <a16:creationId xmlns:a16="http://schemas.microsoft.com/office/drawing/2014/main" id="{0D7C09A8-0AB2-37FB-9CC5-550F8E143ED5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488969" y="1308700"/>
                <a:ext cx="4018201" cy="2807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" name="Google Shape;73;p15">
                <a:extLst>
                  <a:ext uri="{FF2B5EF4-FFF2-40B4-BE49-F238E27FC236}">
                    <a16:creationId xmlns:a16="http://schemas.microsoft.com/office/drawing/2014/main" id="{727AE4AC-54A7-B2F5-DADB-C3003302EED0}"/>
                  </a:ext>
                </a:extLst>
              </p:cNvPr>
              <p:cNvSpPr txBox="1"/>
              <p:nvPr/>
            </p:nvSpPr>
            <p:spPr>
              <a:xfrm>
                <a:off x="4718613" y="4168634"/>
                <a:ext cx="1558912" cy="4000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400" b="1" dirty="0"/>
                  <a:t>개선 전</a:t>
                </a:r>
                <a:endParaRPr sz="1400" b="1" dirty="0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007E5D-5BF5-9A5C-1EB6-C06CEDCF44D0}"/>
              </a:ext>
            </a:extLst>
          </p:cNvPr>
          <p:cNvGrpSpPr/>
          <p:nvPr/>
        </p:nvGrpSpPr>
        <p:grpSpPr>
          <a:xfrm>
            <a:off x="164454" y="136621"/>
            <a:ext cx="7953633" cy="535200"/>
            <a:chOff x="164454" y="136621"/>
            <a:chExt cx="7953633" cy="535200"/>
          </a:xfrm>
        </p:grpSpPr>
        <p:sp>
          <p:nvSpPr>
            <p:cNvPr id="6" name="Google Shape;95;p14">
              <a:extLst>
                <a:ext uri="{FF2B5EF4-FFF2-40B4-BE49-F238E27FC236}">
                  <a16:creationId xmlns:a16="http://schemas.microsoft.com/office/drawing/2014/main" id="{5AEA5D46-F7FC-901C-941C-BE74F764020F}"/>
                </a:ext>
              </a:extLst>
            </p:cNvPr>
            <p:cNvSpPr txBox="1">
              <a:spLocks/>
            </p:cNvSpPr>
            <p:nvPr/>
          </p:nvSpPr>
          <p:spPr>
            <a:xfrm>
              <a:off x="164454" y="136621"/>
              <a:ext cx="7688700" cy="5352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lvl="0" algn="l" defTabSz="685800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2600"/>
                <a:buNone/>
                <a:defRPr sz="2600"/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altLang="ko-KR" sz="2000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009B473-A464-6D0E-034D-5A1BD047546F}"/>
                </a:ext>
              </a:extLst>
            </p:cNvPr>
            <p:cNvCxnSpPr/>
            <p:nvPr/>
          </p:nvCxnSpPr>
          <p:spPr>
            <a:xfrm>
              <a:off x="238795" y="577924"/>
              <a:ext cx="787929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781</Words>
  <Application>Microsoft Office PowerPoint</Application>
  <PresentationFormat>화면 슬라이드 쇼(16:9)</PresentationFormat>
  <Paragraphs>156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KoPub돋움체 Medium</vt:lpstr>
      <vt:lpstr>맑은 고딕</vt:lpstr>
      <vt:lpstr>KoPub돋움체 Bold</vt:lpstr>
      <vt:lpstr>KoPub돋움체 Light</vt:lpstr>
      <vt:lpstr>Noto Sans KR</vt:lpstr>
      <vt:lpstr>Office 테마</vt:lpstr>
      <vt:lpstr>프로젝트명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프로젝트명</dc:title>
  <dc:creator>HP</dc:creator>
  <cp:lastModifiedBy>이명찬</cp:lastModifiedBy>
  <cp:revision>42</cp:revision>
  <dcterms:modified xsi:type="dcterms:W3CDTF">2022-09-01T20:55:48Z</dcterms:modified>
</cp:coreProperties>
</file>